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59" r:id="rId3"/>
    <p:sldId id="261" r:id="rId4"/>
    <p:sldId id="262" r:id="rId5"/>
    <p:sldId id="263" r:id="rId6"/>
    <p:sldId id="264" r:id="rId7"/>
  </p:sldIdLst>
  <p:sldSz cx="12192000" cy="6858000"/>
  <p:notesSz cx="6858000" cy="9144000"/>
  <p:defaultTextStyle>
    <a:defPPr>
      <a:defRPr lang="el-G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8" d="100"/>
          <a:sy n="108" d="100"/>
        </p:scale>
        <p:origin x="678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Διαφάνεια τίτλου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Υπότιτλος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l-GR" smtClean="0"/>
              <a:t>Κάντε κλικ για να επεξεργαστείτε τον υπότιτλο του υποδείγματος</a:t>
            </a:r>
            <a:endParaRPr lang="el-GR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54934747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Τίτλος και Κατακόρυφο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κατακόρυφου κειμένου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l-GR" smtClean="0"/>
              <a:t>Επεξεργασία 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04943193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Κατακόρυφος τίτλος και Κεί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Κατακόρυφος τίτλος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κατακόρυφου κειμένου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l-GR" smtClean="0"/>
              <a:t>Επεξεργασία 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87670473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Τίτλος και περιεχόμεν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l-GR" smtClean="0"/>
              <a:t>Επεξεργασία 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8607881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Κεφαλίδα ενότητα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l-GR" smtClean="0"/>
              <a:t>Επεξεργασία στυλ υποδείγματος κειμένου</a:t>
            </a:r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2147597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Δύο περιεχόμεν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περιεχομένου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l-GR" smtClean="0"/>
              <a:t>Επεξεργασία 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Θέση περιεχομένου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l-GR" smtClean="0"/>
              <a:t>Επεξεργασία 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410354050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Σύγκριση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Επεξεργασία στυλ υποδείγματος κειμένου</a:t>
            </a:r>
          </a:p>
        </p:txBody>
      </p:sp>
      <p:sp>
        <p:nvSpPr>
          <p:cNvPr id="4" name="Θέση περιεχομένου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l-GR" smtClean="0"/>
              <a:t>Επεξεργασία 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5" name="Θέση κειμένου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l-GR" smtClean="0"/>
              <a:t>Επεξεργασία στυλ υποδείγματος κειμένου</a:t>
            </a:r>
          </a:p>
        </p:txBody>
      </p:sp>
      <p:sp>
        <p:nvSpPr>
          <p:cNvPr id="6" name="Θέση περιεχομένου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l-GR" smtClean="0"/>
              <a:t>Επεξεργασία 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7" name="Θέση ημερομηνίας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8" name="Θέση υποσέλιδου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9" name="Θέση αριθμού διαφάνειας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74359810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Μόνο τίτλο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ημερομηνίας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4" name="Θέση υποσέλιδου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5" name="Θέση αριθμού διαφάνειας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0491746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Κεν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ημερομηνίας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3" name="Θέση υποσέλιδου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4" name="Θέση αριθμού διαφάνειας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257125921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Περιεχόμενο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l-GR" smtClean="0"/>
              <a:t>Επεξεργασία 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Θέση κειμένου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 smtClean="0"/>
              <a:t>Επεξεργασία στυλ υποδείγματος κειμένου</a:t>
            </a:r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9695371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Εικόνα με λεζάντα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εικόνας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l-GR"/>
          </a:p>
        </p:txBody>
      </p:sp>
      <p:sp>
        <p:nvSpPr>
          <p:cNvPr id="4" name="Θέση κειμένου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l-GR" smtClean="0"/>
              <a:t>Επεξεργασία στυλ υποδείγματος κειμένου</a:t>
            </a:r>
          </a:p>
        </p:txBody>
      </p:sp>
      <p:sp>
        <p:nvSpPr>
          <p:cNvPr id="5" name="Θέση ημερομηνίας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6" name="Θέση υποσέλιδου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l-GR"/>
          </a:p>
        </p:txBody>
      </p:sp>
      <p:sp>
        <p:nvSpPr>
          <p:cNvPr id="7" name="Θέση αριθμού διαφάνειας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333619493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Θέση τίτλου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l-GR" smtClean="0"/>
              <a:t>Στυλ κύριου τίτλου</a:t>
            </a:r>
            <a:endParaRPr lang="el-GR"/>
          </a:p>
        </p:txBody>
      </p:sp>
      <p:sp>
        <p:nvSpPr>
          <p:cNvPr id="3" name="Θέση κειμένου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l-GR" smtClean="0"/>
              <a:t>Επεξεργασία στυλ υποδείγματος κειμένου</a:t>
            </a:r>
          </a:p>
          <a:p>
            <a:pPr lvl="1"/>
            <a:r>
              <a:rPr lang="el-GR" smtClean="0"/>
              <a:t>Δεύτερου επιπέδου</a:t>
            </a:r>
          </a:p>
          <a:p>
            <a:pPr lvl="2"/>
            <a:r>
              <a:rPr lang="el-GR" smtClean="0"/>
              <a:t>Τρίτου επιπέδου</a:t>
            </a:r>
          </a:p>
          <a:p>
            <a:pPr lvl="3"/>
            <a:r>
              <a:rPr lang="el-GR" smtClean="0"/>
              <a:t>Τέταρτου επιπέδου</a:t>
            </a:r>
          </a:p>
          <a:p>
            <a:pPr lvl="4"/>
            <a:r>
              <a:rPr lang="el-GR" smtClean="0"/>
              <a:t>Πέμπτου επιπέδου</a:t>
            </a:r>
            <a:endParaRPr lang="el-GR"/>
          </a:p>
        </p:txBody>
      </p:sp>
      <p:sp>
        <p:nvSpPr>
          <p:cNvPr id="4" name="Θέση ημερομηνίας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496B52-4745-49AF-89A1-61E232A725CA}" type="datetimeFigureOut">
              <a:rPr lang="el-GR" smtClean="0"/>
              <a:t>30/7/2025</a:t>
            </a:fld>
            <a:endParaRPr lang="el-GR"/>
          </a:p>
        </p:txBody>
      </p:sp>
      <p:sp>
        <p:nvSpPr>
          <p:cNvPr id="5" name="Θέση υποσέλιδου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l-GR"/>
          </a:p>
        </p:txBody>
      </p:sp>
      <p:sp>
        <p:nvSpPr>
          <p:cNvPr id="6" name="Θέση αριθμού διαφάνειας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A77828A-1C88-4323-B40A-7108253BE8C6}" type="slidenum">
              <a:rPr lang="el-GR" smtClean="0"/>
              <a:t>‹#›</a:t>
            </a:fld>
            <a:endParaRPr lang="el-GR"/>
          </a:p>
        </p:txBody>
      </p:sp>
    </p:spTree>
    <p:extLst>
      <p:ext uri="{BB962C8B-B14F-4D97-AF65-F5344CB8AC3E}">
        <p14:creationId xmlns:p14="http://schemas.microsoft.com/office/powerpoint/2010/main" val="10116565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l-G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On/Off </a:t>
            </a:r>
            <a:r>
              <a:rPr lang="el-GR" dirty="0" smtClean="0"/>
              <a:t>κριτήρια για δεκτές/μη δεκτές αιτήσεις </a:t>
            </a:r>
            <a:r>
              <a:rPr lang="el-GR" dirty="0" smtClean="0"/>
              <a:t>απόσπασης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el-GR" dirty="0" smtClean="0"/>
              <a:t>Γίνονται </a:t>
            </a:r>
            <a:r>
              <a:rPr lang="el-GR" dirty="0" smtClean="0"/>
              <a:t>δεκτές αιτήσεις: </a:t>
            </a:r>
          </a:p>
          <a:p>
            <a:r>
              <a:rPr lang="el-GR" dirty="0"/>
              <a:t>Α</a:t>
            </a:r>
            <a:r>
              <a:rPr lang="el-GR" dirty="0" smtClean="0"/>
              <a:t>πό εκπαιδευτικούς που διορίστηκαν </a:t>
            </a:r>
            <a:r>
              <a:rPr lang="el-GR" b="1" dirty="0" smtClean="0"/>
              <a:t>πριν το 2024-25</a:t>
            </a:r>
            <a:r>
              <a:rPr lang="el-GR" dirty="0" smtClean="0"/>
              <a:t>, οι οποίοι/-</a:t>
            </a:r>
            <a:r>
              <a:rPr lang="el-GR" dirty="0" err="1" smtClean="0"/>
              <a:t>ες</a:t>
            </a:r>
            <a:r>
              <a:rPr lang="el-GR" dirty="0" smtClean="0"/>
              <a:t> υπηρετούν (με οργανική θέση ή με απόσπαση) στην ΠΔΕ που ανήκει το ΠΣ ή ΠΕΙΣ.</a:t>
            </a:r>
          </a:p>
          <a:p>
            <a:r>
              <a:rPr lang="el-GR" dirty="0" smtClean="0"/>
              <a:t>Από εκπαιδευτικο</a:t>
            </a:r>
            <a:r>
              <a:rPr lang="el-GR" dirty="0" smtClean="0"/>
              <a:t>ύς που </a:t>
            </a:r>
            <a:r>
              <a:rPr lang="el-GR" b="1" dirty="0" smtClean="0"/>
              <a:t>διορίστηκαν το 2024-25</a:t>
            </a:r>
            <a:r>
              <a:rPr lang="el-GR" dirty="0" smtClean="0"/>
              <a:t>, οι οποίοι/-</a:t>
            </a:r>
            <a:r>
              <a:rPr lang="el-GR" dirty="0" err="1" smtClean="0"/>
              <a:t>ες</a:t>
            </a:r>
            <a:r>
              <a:rPr lang="el-GR" dirty="0" smtClean="0"/>
              <a:t> υπηρετούν </a:t>
            </a:r>
            <a:r>
              <a:rPr lang="el-GR" b="1" dirty="0" smtClean="0"/>
              <a:t>στην ίδια περιοχή μετάθεσης </a:t>
            </a:r>
            <a:r>
              <a:rPr lang="el-GR" dirty="0" smtClean="0"/>
              <a:t>με αυτή του ΠΣ ή ΠΕΙΣ.</a:t>
            </a:r>
          </a:p>
          <a:p>
            <a:pPr marL="0" indent="0">
              <a:buNone/>
            </a:pP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112383445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On/Off </a:t>
            </a:r>
            <a:r>
              <a:rPr lang="el-GR" dirty="0" smtClean="0"/>
              <a:t>κριτήρια για δεκτές/μη δεκτές αιτήσεις </a:t>
            </a:r>
            <a:r>
              <a:rPr lang="el-GR" dirty="0" smtClean="0"/>
              <a:t>απόσπασης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l-GR" b="1" dirty="0" smtClean="0"/>
              <a:t>Δεν απαιτείται</a:t>
            </a:r>
            <a:r>
              <a:rPr lang="el-GR" b="1" dirty="0"/>
              <a:t> </a:t>
            </a:r>
            <a:r>
              <a:rPr lang="el-GR" dirty="0" smtClean="0"/>
              <a:t>δ</a:t>
            </a:r>
            <a:r>
              <a:rPr lang="el-GR" dirty="0" smtClean="0"/>
              <a:t>ιδακτική προϋπηρεσία μεγαλύτερη των 5 ετών.</a:t>
            </a:r>
          </a:p>
          <a:p>
            <a:pPr marL="0" indent="0">
              <a:buNone/>
            </a:pPr>
            <a:endParaRPr lang="el-GR" dirty="0" smtClean="0"/>
          </a:p>
          <a:p>
            <a:r>
              <a:rPr lang="el-GR" dirty="0" smtClean="0"/>
              <a:t>Η διακοπή θητείας σε ΠΣ ή ΠΕΙΣ, από πλευράς του/της εκπαιδευτικού ακόμα και το προηγούμενο διδακτικό έτος, </a:t>
            </a:r>
            <a:r>
              <a:rPr lang="el-GR" b="1" dirty="0" smtClean="0"/>
              <a:t>δεν αποτελεί λόγο </a:t>
            </a:r>
            <a:r>
              <a:rPr lang="el-GR" dirty="0" smtClean="0"/>
              <a:t>απόρριψης της αίτησης.</a:t>
            </a:r>
          </a:p>
          <a:p>
            <a:endParaRPr lang="el-GR" dirty="0"/>
          </a:p>
          <a:p>
            <a:r>
              <a:rPr lang="el-GR" b="1" dirty="0" smtClean="0"/>
              <a:t>Δεν απορρίπτεται </a:t>
            </a:r>
            <a:r>
              <a:rPr lang="el-GR" dirty="0" smtClean="0"/>
              <a:t>αίτηση από εκπαιδευτικό που έχει αιτηθεί για θητεία σε ΠΣ ή ΠΕΙΣ, το 2025-26, εφόσον δεν έχουν βγει ακόμα τα αποτελέσματα.</a:t>
            </a: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116919858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dirty="0" smtClean="0"/>
              <a:t>Γλωσσομάθεια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l-GR" dirty="0"/>
              <a:t>Δ</a:t>
            </a:r>
            <a:r>
              <a:rPr lang="el-GR" dirty="0" smtClean="0"/>
              <a:t>εν </a:t>
            </a:r>
            <a:r>
              <a:rPr lang="el-GR" dirty="0"/>
              <a:t>χρειάζεται μετάφραση των τίτλων γλωσσομάθειας σύμφωνα με το τεύχος ΑΣΕΠ 18/20.05.2025 (σελ. 1482) που επισυνάπτεται</a:t>
            </a:r>
            <a:r>
              <a:rPr lang="el-GR" dirty="0" smtClean="0"/>
              <a:t>.</a:t>
            </a:r>
          </a:p>
          <a:p>
            <a:r>
              <a:rPr lang="el-GR" dirty="0" smtClean="0"/>
              <a:t>Για περισσότερα: δείτε σχετικό πίνακα σελ. 1494 ΑΣΕΠ 18/20.05.2025.</a:t>
            </a:r>
          </a:p>
          <a:p>
            <a:pPr marL="0" indent="0">
              <a:buNone/>
            </a:pPr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58296369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dirty="0" smtClean="0"/>
              <a:t>Κριτήριο </a:t>
            </a:r>
            <a:r>
              <a:rPr lang="el-GR" dirty="0" err="1" smtClean="0"/>
              <a:t>αβ</a:t>
            </a:r>
            <a:r>
              <a:rPr lang="el-GR" dirty="0" smtClean="0"/>
              <a:t>) επιμορφώσεις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>
          <a:xfrm>
            <a:off x="858253" y="1825625"/>
            <a:ext cx="10515600" cy="4351338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el-GR" dirty="0" smtClean="0"/>
              <a:t>Όπου υπάρχει η αναφορά:</a:t>
            </a:r>
          </a:p>
          <a:p>
            <a:pPr marL="0" indent="0" algn="ctr">
              <a:buNone/>
            </a:pPr>
            <a:r>
              <a:rPr lang="el-GR" dirty="0"/>
              <a:t>«… κατ’ ελάχιστον δέκα ωρών: 0,1 μονάδες ανά 10 ώρες βάσει βεβαίωσης και έως 1 μονάδα κατ’ ανώτατο όριο»</a:t>
            </a:r>
            <a:endParaRPr lang="el-GR" dirty="0" smtClean="0"/>
          </a:p>
          <a:p>
            <a:r>
              <a:rPr lang="el-GR" dirty="0"/>
              <a:t>Αθροίζονται οι ώρες των βεβαιώσεων που αντιστοιχούν σε 10 ή περισσότερες ώρες και δίνονται τα αντίστοιχα μόρια με 1 δεκαδικό ψηφίο, αφού διαγραφεί το ψηφίο των εκατοστών (δεύτερο δεκαδικό), αν υπάρχει, με ανώτατο όριο το 1 μόριο</a:t>
            </a:r>
            <a:r>
              <a:rPr lang="el-GR" dirty="0" smtClean="0"/>
              <a:t>.</a:t>
            </a:r>
          </a:p>
          <a:p>
            <a:r>
              <a:rPr lang="el-GR" dirty="0" smtClean="0"/>
              <a:t>Π.χ. Αν </a:t>
            </a:r>
            <a:r>
              <a:rPr lang="el-GR" dirty="0"/>
              <a:t>υποψήφιος/α έχει τρεις βεβαιώσεις 10, 18 και 19 ωρών (από 10 ώρες και πάνω), τότε 10+18+19=47, άρα θα λάβει 0,4 μόρια</a:t>
            </a:r>
            <a:r>
              <a:rPr lang="el-GR" dirty="0" smtClean="0"/>
              <a:t>.</a:t>
            </a:r>
          </a:p>
          <a:p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163956834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dirty="0" smtClean="0"/>
              <a:t>Για την πλατφόρμα της </a:t>
            </a:r>
            <a:r>
              <a:rPr lang="el-GR" dirty="0" err="1" smtClean="0"/>
              <a:t>μοριοδότησης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>
          <a:xfrm>
            <a:off x="858253" y="1825625"/>
            <a:ext cx="10515600" cy="4351338"/>
          </a:xfrm>
        </p:spPr>
        <p:txBody>
          <a:bodyPr>
            <a:normAutofit/>
          </a:bodyPr>
          <a:lstStyle/>
          <a:p>
            <a:r>
              <a:rPr lang="el-GR" dirty="0" smtClean="0"/>
              <a:t>Η </a:t>
            </a:r>
            <a:r>
              <a:rPr lang="el-GR" dirty="0" err="1" smtClean="0"/>
              <a:t>μοριοδότηση</a:t>
            </a:r>
            <a:r>
              <a:rPr lang="el-GR" dirty="0" smtClean="0"/>
              <a:t> του ΠΥΜ </a:t>
            </a:r>
            <a:r>
              <a:rPr lang="el-GR" dirty="0" smtClean="0"/>
              <a:t>στο πεδίο 12 αφορά </a:t>
            </a:r>
            <a:r>
              <a:rPr lang="el-GR" dirty="0" smtClean="0"/>
              <a:t>το κριτήριο (</a:t>
            </a:r>
            <a:r>
              <a:rPr lang="el-GR" dirty="0" err="1" smtClean="0"/>
              <a:t>γα</a:t>
            </a:r>
            <a:r>
              <a:rPr lang="el-GR" dirty="0" smtClean="0"/>
              <a:t>) της πρόσκλησης σε περίπτωση που δεν έχει ήδη </a:t>
            </a:r>
            <a:r>
              <a:rPr lang="el-GR" dirty="0" err="1" smtClean="0"/>
              <a:t>μοριοδοτηθεί</a:t>
            </a:r>
            <a:r>
              <a:rPr lang="el-GR" dirty="0" smtClean="0"/>
              <a:t> στο πεδίο 7 της πλατφόρμας (λόγω μη ανάρτησης του ΠΥΜ στο 7, αλλά στο 12).</a:t>
            </a:r>
          </a:p>
          <a:p>
            <a:pPr marL="0" indent="0">
              <a:buNone/>
            </a:pPr>
            <a:endParaRPr lang="el-GR" dirty="0" smtClean="0"/>
          </a:p>
          <a:p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1907339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Τίτλος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l-GR" dirty="0" smtClean="0"/>
              <a:t>Για τις ενστάσεις επί της </a:t>
            </a:r>
            <a:r>
              <a:rPr lang="el-GR" dirty="0" err="1" smtClean="0"/>
              <a:t>μοριοδότησης</a:t>
            </a:r>
            <a:r>
              <a:rPr lang="el-GR" dirty="0" smtClean="0"/>
              <a:t> (επόμενη φάση)</a:t>
            </a:r>
            <a:endParaRPr lang="el-GR" dirty="0"/>
          </a:p>
        </p:txBody>
      </p:sp>
      <p:sp>
        <p:nvSpPr>
          <p:cNvPr id="3" name="Θέση περιεχομένου 2"/>
          <p:cNvSpPr>
            <a:spLocks noGrp="1"/>
          </p:cNvSpPr>
          <p:nvPr>
            <p:ph idx="1"/>
          </p:nvPr>
        </p:nvSpPr>
        <p:spPr>
          <a:xfrm>
            <a:off x="858253" y="1825625"/>
            <a:ext cx="10515600" cy="4351338"/>
          </a:xfrm>
        </p:spPr>
        <p:txBody>
          <a:bodyPr>
            <a:normAutofit/>
          </a:bodyPr>
          <a:lstStyle/>
          <a:p>
            <a:r>
              <a:rPr lang="el-GR" dirty="0" smtClean="0"/>
              <a:t>Έχει προστεθεί πεδίο, στο οποίο </a:t>
            </a:r>
            <a:r>
              <a:rPr lang="el-GR" dirty="0" smtClean="0"/>
              <a:t>το ΕΠΕΣ μπορεί </a:t>
            </a:r>
            <a:r>
              <a:rPr lang="el-GR" dirty="0" smtClean="0"/>
              <a:t>να αναφέρει τους </a:t>
            </a:r>
            <a:r>
              <a:rPr lang="el-GR" dirty="0"/>
              <a:t>λόγους για τους οποίους αποδέχεται ή όχι την ένσταση του </a:t>
            </a:r>
            <a:r>
              <a:rPr lang="el-GR" dirty="0" smtClean="0"/>
              <a:t>εκπαιδευτικού</a:t>
            </a:r>
            <a:r>
              <a:rPr lang="el-GR" dirty="0"/>
              <a:t> </a:t>
            </a:r>
            <a:r>
              <a:rPr lang="el-GR" dirty="0" smtClean="0"/>
              <a:t>(πέρσι αυτό δεν υπήρχε, παρά μόνο η δυνατότητα αλλαγής της </a:t>
            </a:r>
            <a:r>
              <a:rPr lang="el-GR" dirty="0" err="1" smtClean="0"/>
              <a:t>μοριοδότησης</a:t>
            </a:r>
            <a:r>
              <a:rPr lang="el-GR" dirty="0"/>
              <a:t>)</a:t>
            </a:r>
            <a:r>
              <a:rPr lang="el-GR" dirty="0" smtClean="0"/>
              <a:t>. </a:t>
            </a:r>
          </a:p>
          <a:p>
            <a:r>
              <a:rPr lang="el-GR" dirty="0" smtClean="0"/>
              <a:t>Παροτρύνουμε </a:t>
            </a:r>
            <a:r>
              <a:rPr lang="el-GR" dirty="0" smtClean="0"/>
              <a:t>τα ΕΠΕΣ να </a:t>
            </a:r>
            <a:r>
              <a:rPr lang="el-GR" dirty="0" smtClean="0"/>
              <a:t>γράφουν μια σύντομη αιτιολόγηση σε αυτό το πεδίο.</a:t>
            </a:r>
          </a:p>
          <a:p>
            <a:r>
              <a:rPr lang="el-GR" dirty="0" smtClean="0"/>
              <a:t>Η </a:t>
            </a:r>
            <a:r>
              <a:rPr lang="el-GR" dirty="0"/>
              <a:t>φόρμα αποδοχής </a:t>
            </a:r>
            <a:r>
              <a:rPr lang="el-GR" dirty="0" smtClean="0"/>
              <a:t>ή μη της ένστασης </a:t>
            </a:r>
            <a:r>
              <a:rPr lang="el-GR" dirty="0"/>
              <a:t>βαθμολογίας μπορεί να υποβληθεί μία </a:t>
            </a:r>
            <a:r>
              <a:rPr lang="el-GR" dirty="0" smtClean="0"/>
              <a:t>μόνο φορά (δηλαδή οριστικοποιείται).</a:t>
            </a:r>
            <a:endParaRPr lang="el-GR" dirty="0"/>
          </a:p>
          <a:p>
            <a:pPr marL="0" indent="0">
              <a:buNone/>
            </a:pPr>
            <a:endParaRPr lang="el-GR" dirty="0"/>
          </a:p>
          <a:p>
            <a:endParaRPr lang="el-GR" dirty="0" smtClean="0"/>
          </a:p>
          <a:p>
            <a:endParaRPr lang="el-GR" dirty="0"/>
          </a:p>
        </p:txBody>
      </p:sp>
    </p:spTree>
    <p:extLst>
      <p:ext uri="{BB962C8B-B14F-4D97-AF65-F5344CB8AC3E}">
        <p14:creationId xmlns:p14="http://schemas.microsoft.com/office/powerpoint/2010/main" val="2948112244"/>
      </p:ext>
    </p:extLst>
  </p:cSld>
  <p:clrMapOvr>
    <a:masterClrMapping/>
  </p:clrMapOvr>
</p:sld>
</file>

<file path=ppt/theme/theme1.xml><?xml version="1.0" encoding="utf-8"?>
<a:theme xmlns:a="http://schemas.openxmlformats.org/drawingml/2006/main" name="Θέμα του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138</TotalTime>
  <Words>391</Words>
  <Application>Microsoft Office PowerPoint</Application>
  <PresentationFormat>Ευρεία οθόνη</PresentationFormat>
  <Paragraphs>25</Paragraphs>
  <Slides>6</Slides>
  <Notes>0</Notes>
  <HiddenSlides>0</HiddenSlides>
  <MMClips>0</MMClips>
  <ScaleCrop>false</ScaleCrop>
  <HeadingPairs>
    <vt:vector size="6" baseType="variant">
      <vt:variant>
        <vt:lpstr>Γραμματοσειρές που χρησιμοποιούνται</vt:lpstr>
      </vt:variant>
      <vt:variant>
        <vt:i4>3</vt:i4>
      </vt:variant>
      <vt:variant>
        <vt:lpstr>Θέμα</vt:lpstr>
      </vt:variant>
      <vt:variant>
        <vt:i4>1</vt:i4>
      </vt:variant>
      <vt:variant>
        <vt:lpstr>Τίτλοι διαφανειών</vt:lpstr>
      </vt:variant>
      <vt:variant>
        <vt:i4>6</vt:i4>
      </vt:variant>
    </vt:vector>
  </HeadingPairs>
  <TitlesOfParts>
    <vt:vector size="10" baseType="lpstr">
      <vt:lpstr>Arial</vt:lpstr>
      <vt:lpstr>Calibri</vt:lpstr>
      <vt:lpstr>Calibri Light</vt:lpstr>
      <vt:lpstr>Θέμα του Office</vt:lpstr>
      <vt:lpstr>On/Off κριτήρια για δεκτές/μη δεκτές αιτήσεις απόσπασης</vt:lpstr>
      <vt:lpstr>On/Off κριτήρια για δεκτές/μη δεκτές αιτήσεις απόσπασης</vt:lpstr>
      <vt:lpstr>Γλωσσομάθεια</vt:lpstr>
      <vt:lpstr>Κριτήριο αβ) επιμορφώσεις</vt:lpstr>
      <vt:lpstr>Για την πλατφόρμα της μοριοδότησης</vt:lpstr>
      <vt:lpstr>Για τις ενστάσεις επί της μοριοδότησης (επόμενη φάση)</vt:lpstr>
    </vt:vector>
  </TitlesOfParts>
  <Company>HP Inc.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On/Off κριτήρια για δεκτές/μη δεκτές αιτήσεις θητείας</dc:title>
  <dc:creator>Δημήτριος Διαμαντίδης</dc:creator>
  <cp:lastModifiedBy>Δημήτριος Διαμαντίδης</cp:lastModifiedBy>
  <cp:revision>15</cp:revision>
  <dcterms:created xsi:type="dcterms:W3CDTF">2025-07-09T05:06:01Z</dcterms:created>
  <dcterms:modified xsi:type="dcterms:W3CDTF">2025-07-30T20:40:23Z</dcterms:modified>
</cp:coreProperties>
</file>

<file path=docProps/thumbnail.jpeg>
</file>