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  <p:sldId id="263" r:id="rId6"/>
    <p:sldId id="264" r:id="rId7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6B52-4745-49AF-89A1-61E232A725CA}" type="datetimeFigureOut">
              <a:rPr lang="el-GR" smtClean="0"/>
              <a:t>30/7/2025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7828A-1C88-4323-B40A-7108253BE8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49347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6B52-4745-49AF-89A1-61E232A725CA}" type="datetimeFigureOut">
              <a:rPr lang="el-GR" smtClean="0"/>
              <a:t>30/7/2025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7828A-1C88-4323-B40A-7108253BE8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49431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6B52-4745-49AF-89A1-61E232A725CA}" type="datetimeFigureOut">
              <a:rPr lang="el-GR" smtClean="0"/>
              <a:t>30/7/2025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7828A-1C88-4323-B40A-7108253BE8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76704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6B52-4745-49AF-89A1-61E232A725CA}" type="datetimeFigureOut">
              <a:rPr lang="el-GR" smtClean="0"/>
              <a:t>30/7/2025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7828A-1C88-4323-B40A-7108253BE8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60788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6B52-4745-49AF-89A1-61E232A725CA}" type="datetimeFigureOut">
              <a:rPr lang="el-GR" smtClean="0"/>
              <a:t>30/7/2025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7828A-1C88-4323-B40A-7108253BE8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21475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6B52-4745-49AF-89A1-61E232A725CA}" type="datetimeFigureOut">
              <a:rPr lang="el-GR" smtClean="0"/>
              <a:t>30/7/2025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7828A-1C88-4323-B40A-7108253BE8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03540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6B52-4745-49AF-89A1-61E232A725CA}" type="datetimeFigureOut">
              <a:rPr lang="el-GR" smtClean="0"/>
              <a:t>30/7/2025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7828A-1C88-4323-B40A-7108253BE8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3598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6B52-4745-49AF-89A1-61E232A725CA}" type="datetimeFigureOut">
              <a:rPr lang="el-GR" smtClean="0"/>
              <a:t>30/7/2025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7828A-1C88-4323-B40A-7108253BE8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917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6B52-4745-49AF-89A1-61E232A725CA}" type="datetimeFigureOut">
              <a:rPr lang="el-GR" smtClean="0"/>
              <a:t>30/7/2025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7828A-1C88-4323-B40A-7108253BE8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7125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6B52-4745-49AF-89A1-61E232A725CA}" type="datetimeFigureOut">
              <a:rPr lang="el-GR" smtClean="0"/>
              <a:t>30/7/2025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7828A-1C88-4323-B40A-7108253BE8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69537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 smtClean="0"/>
              <a:t>Επεξεργασία 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6B52-4745-49AF-89A1-61E232A725CA}" type="datetimeFigureOut">
              <a:rPr lang="el-GR" smtClean="0"/>
              <a:t>30/7/2025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7828A-1C88-4323-B40A-7108253BE8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6194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Επεξεργασία 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96B52-4745-49AF-89A1-61E232A725CA}" type="datetimeFigureOut">
              <a:rPr lang="el-GR" smtClean="0"/>
              <a:t>30/7/2025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7828A-1C88-4323-B40A-7108253BE8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1656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On/Off </a:t>
            </a:r>
            <a:r>
              <a:rPr lang="el-GR" dirty="0" smtClean="0"/>
              <a:t>κριτήρια για δεκτές/μη δεκτές αιτήσεις </a:t>
            </a:r>
            <a:r>
              <a:rPr lang="el-GR" dirty="0" smtClean="0"/>
              <a:t>απόσπασης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 smtClean="0"/>
              <a:t>Γίνονται </a:t>
            </a:r>
            <a:r>
              <a:rPr lang="el-GR" dirty="0" smtClean="0"/>
              <a:t>δεκτές αιτήσεις: </a:t>
            </a:r>
          </a:p>
          <a:p>
            <a:r>
              <a:rPr lang="el-GR" dirty="0"/>
              <a:t>Α</a:t>
            </a:r>
            <a:r>
              <a:rPr lang="el-GR" dirty="0" smtClean="0"/>
              <a:t>πό εκπαιδευτικούς που διορίστηκαν </a:t>
            </a:r>
            <a:r>
              <a:rPr lang="el-GR" b="1" dirty="0" smtClean="0"/>
              <a:t>πριν το 2024-25</a:t>
            </a:r>
            <a:r>
              <a:rPr lang="el-GR" dirty="0" smtClean="0"/>
              <a:t>, οι οποίοι/-</a:t>
            </a:r>
            <a:r>
              <a:rPr lang="el-GR" dirty="0" err="1" smtClean="0"/>
              <a:t>ες</a:t>
            </a:r>
            <a:r>
              <a:rPr lang="el-GR" dirty="0" smtClean="0"/>
              <a:t> υπηρετούν (με οργανική θέση ή με απόσπαση) στην ΠΔΕ που ανήκει το ΠΣ ή ΠΕΙΣ.</a:t>
            </a:r>
          </a:p>
          <a:p>
            <a:r>
              <a:rPr lang="el-GR" dirty="0" smtClean="0"/>
              <a:t>Από εκπαιδευτικο</a:t>
            </a:r>
            <a:r>
              <a:rPr lang="el-GR" dirty="0" smtClean="0"/>
              <a:t>ύς που </a:t>
            </a:r>
            <a:r>
              <a:rPr lang="el-GR" b="1" dirty="0" smtClean="0"/>
              <a:t>διορίστηκαν το 2024-25</a:t>
            </a:r>
            <a:r>
              <a:rPr lang="el-GR" dirty="0" smtClean="0"/>
              <a:t>, οι οποίοι/-</a:t>
            </a:r>
            <a:r>
              <a:rPr lang="el-GR" dirty="0" err="1" smtClean="0"/>
              <a:t>ες</a:t>
            </a:r>
            <a:r>
              <a:rPr lang="el-GR" dirty="0" smtClean="0"/>
              <a:t> υπηρετούν </a:t>
            </a:r>
            <a:r>
              <a:rPr lang="el-GR" b="1" dirty="0" smtClean="0"/>
              <a:t>στην ίδια περιοχή μετάθεσης </a:t>
            </a:r>
            <a:r>
              <a:rPr lang="el-GR" dirty="0" smtClean="0"/>
              <a:t>με αυτή του ΠΣ ή ΠΕΙΣ.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23834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On/Off </a:t>
            </a:r>
            <a:r>
              <a:rPr lang="el-GR" dirty="0" smtClean="0"/>
              <a:t>κριτήρια για δεκτές/μη δεκτές αιτήσεις </a:t>
            </a:r>
            <a:r>
              <a:rPr lang="el-GR" dirty="0" smtClean="0"/>
              <a:t>απόσπασης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b="1" dirty="0" smtClean="0"/>
              <a:t>Δεν απαιτείται</a:t>
            </a:r>
            <a:r>
              <a:rPr lang="el-GR" b="1" dirty="0"/>
              <a:t> </a:t>
            </a:r>
            <a:r>
              <a:rPr lang="el-GR" dirty="0" smtClean="0"/>
              <a:t>δ</a:t>
            </a:r>
            <a:r>
              <a:rPr lang="el-GR" dirty="0" smtClean="0"/>
              <a:t>ιδακτική προϋπηρεσία μεγαλύτερη των 5 ετών.</a:t>
            </a:r>
          </a:p>
          <a:p>
            <a:pPr marL="0" indent="0">
              <a:buNone/>
            </a:pPr>
            <a:endParaRPr lang="el-GR" dirty="0" smtClean="0"/>
          </a:p>
          <a:p>
            <a:r>
              <a:rPr lang="el-GR" dirty="0" smtClean="0"/>
              <a:t>Η διακοπή θητείας σε ΠΣ ή ΠΕΙΣ, από πλευράς του/της εκπαιδευτικού ακόμα και το προηγούμενο διδακτικό έτος, </a:t>
            </a:r>
            <a:r>
              <a:rPr lang="el-GR" b="1" dirty="0" smtClean="0"/>
              <a:t>δεν αποτελεί λόγο </a:t>
            </a:r>
            <a:r>
              <a:rPr lang="el-GR" dirty="0" smtClean="0"/>
              <a:t>απόρριψης της αίτησης.</a:t>
            </a:r>
          </a:p>
          <a:p>
            <a:endParaRPr lang="el-GR" dirty="0"/>
          </a:p>
          <a:p>
            <a:r>
              <a:rPr lang="el-GR" b="1" dirty="0" smtClean="0"/>
              <a:t>Δεν απορρίπτεται </a:t>
            </a:r>
            <a:r>
              <a:rPr lang="el-GR" dirty="0" smtClean="0"/>
              <a:t>αίτηση από εκπαιδευτικό που έχει αιτηθεί για θητεία σε ΠΣ ή ΠΕΙΣ, το 2025-26, εφόσον δεν έχουν βγει ακόμα τα αποτελέσματα.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169198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Γλωσσομάθεια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dirty="0"/>
              <a:t>Δ</a:t>
            </a:r>
            <a:r>
              <a:rPr lang="el-GR" dirty="0" smtClean="0"/>
              <a:t>εν </a:t>
            </a:r>
            <a:r>
              <a:rPr lang="el-GR" dirty="0"/>
              <a:t>χρειάζεται μετάφραση των τίτλων γλωσσομάθειας σύμφωνα με το τεύχος ΑΣΕΠ 18/20.05.2025 (σελ. 1482) που επισυνάπτεται</a:t>
            </a:r>
            <a:r>
              <a:rPr lang="el-GR" dirty="0" smtClean="0"/>
              <a:t>.</a:t>
            </a:r>
          </a:p>
          <a:p>
            <a:r>
              <a:rPr lang="el-GR" dirty="0" smtClean="0"/>
              <a:t>Για περισσότερα: δείτε σχετικό πίνακα σελ. 1494 ΑΣΕΠ 18/20.05.2025.</a:t>
            </a: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82963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Κριτήριο </a:t>
            </a:r>
            <a:r>
              <a:rPr lang="el-GR" dirty="0" err="1" smtClean="0"/>
              <a:t>αβ</a:t>
            </a:r>
            <a:r>
              <a:rPr lang="el-GR" dirty="0" smtClean="0"/>
              <a:t>) επιμορφώσεις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58253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dirty="0" smtClean="0"/>
              <a:t>Όπου υπάρχει η αναφορά:</a:t>
            </a:r>
          </a:p>
          <a:p>
            <a:pPr marL="0" indent="0" algn="ctr">
              <a:buNone/>
            </a:pPr>
            <a:r>
              <a:rPr lang="el-GR" dirty="0"/>
              <a:t>«… κατ’ ελάχιστον δέκα ωρών: 0,1 μονάδες ανά 10 ώρες βάσει βεβαίωσης και έως 1 μονάδα κατ’ ανώτατο όριο»</a:t>
            </a:r>
            <a:endParaRPr lang="el-GR" dirty="0" smtClean="0"/>
          </a:p>
          <a:p>
            <a:r>
              <a:rPr lang="el-GR" dirty="0"/>
              <a:t>Αθροίζονται οι ώρες των βεβαιώσεων που αντιστοιχούν σε 10 ή περισσότερες ώρες και δίνονται τα αντίστοιχα μόρια με 1 δεκαδικό ψηφίο, αφού διαγραφεί το ψηφίο των εκατοστών (δεύτερο δεκαδικό), αν υπάρχει, με ανώτατο όριο το 1 μόριο</a:t>
            </a:r>
            <a:r>
              <a:rPr lang="el-GR" dirty="0" smtClean="0"/>
              <a:t>.</a:t>
            </a:r>
          </a:p>
          <a:p>
            <a:r>
              <a:rPr lang="el-GR" dirty="0" smtClean="0"/>
              <a:t>Π.χ. Αν </a:t>
            </a:r>
            <a:r>
              <a:rPr lang="el-GR" dirty="0"/>
              <a:t>υποψήφιος/α έχει τρεις βεβαιώσεις 10, 18 και 19 ωρών (από 10 ώρες και πάνω), τότε 10+18+19=47, άρα θα λάβει 0,4 μόρια</a:t>
            </a:r>
            <a:r>
              <a:rPr lang="el-GR" dirty="0" smtClean="0"/>
              <a:t>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39568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Για την πλατφόρμα της </a:t>
            </a:r>
            <a:r>
              <a:rPr lang="el-GR" dirty="0" err="1" smtClean="0"/>
              <a:t>μοριοδότησης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58253" y="1825625"/>
            <a:ext cx="10515600" cy="4351338"/>
          </a:xfrm>
        </p:spPr>
        <p:txBody>
          <a:bodyPr>
            <a:normAutofit/>
          </a:bodyPr>
          <a:lstStyle/>
          <a:p>
            <a:r>
              <a:rPr lang="el-GR" dirty="0" smtClean="0"/>
              <a:t>Η </a:t>
            </a:r>
            <a:r>
              <a:rPr lang="el-GR" dirty="0" err="1" smtClean="0"/>
              <a:t>μοριοδότηση</a:t>
            </a:r>
            <a:r>
              <a:rPr lang="el-GR" dirty="0" smtClean="0"/>
              <a:t> του ΠΥΜ </a:t>
            </a:r>
            <a:r>
              <a:rPr lang="el-GR" dirty="0" smtClean="0"/>
              <a:t>στο πεδίο 12 αφορά </a:t>
            </a:r>
            <a:r>
              <a:rPr lang="el-GR" dirty="0" smtClean="0"/>
              <a:t>το κριτήριο (</a:t>
            </a:r>
            <a:r>
              <a:rPr lang="el-GR" dirty="0" err="1" smtClean="0"/>
              <a:t>γα</a:t>
            </a:r>
            <a:r>
              <a:rPr lang="el-GR" dirty="0" smtClean="0"/>
              <a:t>) της πρόσκλησης σε περίπτωση που δεν έχει ήδη </a:t>
            </a:r>
            <a:r>
              <a:rPr lang="el-GR" dirty="0" err="1" smtClean="0"/>
              <a:t>μοριοδοτηθεί</a:t>
            </a:r>
            <a:r>
              <a:rPr lang="el-GR" dirty="0" smtClean="0"/>
              <a:t> στο πεδίο 7 της πλατφόρμας (λόγω μη ανάρτησης του ΠΥΜ στο 7, αλλά στο 12).</a:t>
            </a:r>
          </a:p>
          <a:p>
            <a:pPr marL="0" indent="0">
              <a:buNone/>
            </a:pPr>
            <a:endParaRPr lang="el-GR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190733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Για τις ενστάσεις επί της </a:t>
            </a:r>
            <a:r>
              <a:rPr lang="el-GR" dirty="0" err="1" smtClean="0"/>
              <a:t>μοριοδότησης</a:t>
            </a:r>
            <a:r>
              <a:rPr lang="el-GR" dirty="0" smtClean="0"/>
              <a:t> (επόμενη φάση)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858253" y="1825625"/>
            <a:ext cx="10515600" cy="4351338"/>
          </a:xfrm>
        </p:spPr>
        <p:txBody>
          <a:bodyPr>
            <a:normAutofit/>
          </a:bodyPr>
          <a:lstStyle/>
          <a:p>
            <a:r>
              <a:rPr lang="el-GR" dirty="0" smtClean="0"/>
              <a:t>Έχει προστεθεί πεδίο, στο οποίο </a:t>
            </a:r>
            <a:r>
              <a:rPr lang="el-GR" dirty="0" smtClean="0"/>
              <a:t>το ΕΠΕΣ μπορεί </a:t>
            </a:r>
            <a:r>
              <a:rPr lang="el-GR" dirty="0" smtClean="0"/>
              <a:t>να αναφέρει τους </a:t>
            </a:r>
            <a:r>
              <a:rPr lang="el-GR" dirty="0"/>
              <a:t>λόγους για τους οποίους αποδέχεται ή όχι την ένσταση του </a:t>
            </a:r>
            <a:r>
              <a:rPr lang="el-GR" dirty="0" smtClean="0"/>
              <a:t>εκπαιδευτικού</a:t>
            </a:r>
            <a:r>
              <a:rPr lang="el-GR" dirty="0"/>
              <a:t> </a:t>
            </a:r>
            <a:r>
              <a:rPr lang="el-GR" dirty="0" smtClean="0"/>
              <a:t>(πέρσι αυτό δεν υπήρχε, παρά μόνο η δυνατότητα αλλαγής της </a:t>
            </a:r>
            <a:r>
              <a:rPr lang="el-GR" dirty="0" err="1" smtClean="0"/>
              <a:t>μοριοδότησης</a:t>
            </a:r>
            <a:r>
              <a:rPr lang="el-GR" dirty="0"/>
              <a:t>)</a:t>
            </a:r>
            <a:r>
              <a:rPr lang="el-GR" dirty="0" smtClean="0"/>
              <a:t>. </a:t>
            </a:r>
          </a:p>
          <a:p>
            <a:r>
              <a:rPr lang="el-GR" dirty="0" smtClean="0"/>
              <a:t>Παροτρύνουμε </a:t>
            </a:r>
            <a:r>
              <a:rPr lang="el-GR" dirty="0" smtClean="0"/>
              <a:t>τα ΕΠΕΣ να </a:t>
            </a:r>
            <a:r>
              <a:rPr lang="el-GR" dirty="0" smtClean="0"/>
              <a:t>γράφουν μια σύντομη αιτιολόγηση σε αυτό το πεδίο.</a:t>
            </a:r>
          </a:p>
          <a:p>
            <a:r>
              <a:rPr lang="el-GR" dirty="0" smtClean="0"/>
              <a:t>Η </a:t>
            </a:r>
            <a:r>
              <a:rPr lang="el-GR" dirty="0"/>
              <a:t>φόρμα αποδοχής </a:t>
            </a:r>
            <a:r>
              <a:rPr lang="el-GR" dirty="0" smtClean="0"/>
              <a:t>ή μη της ένστασης </a:t>
            </a:r>
            <a:r>
              <a:rPr lang="el-GR" dirty="0"/>
              <a:t>βαθμολογίας μπορεί να υποβληθεί μία </a:t>
            </a:r>
            <a:r>
              <a:rPr lang="el-GR" dirty="0" smtClean="0"/>
              <a:t>μόνο φορά (δηλαδή οριστικοποιείται).</a:t>
            </a:r>
            <a:endParaRPr lang="el-GR" dirty="0"/>
          </a:p>
          <a:p>
            <a:pPr marL="0" indent="0">
              <a:buNone/>
            </a:pPr>
            <a:endParaRPr lang="el-GR" dirty="0"/>
          </a:p>
          <a:p>
            <a:endParaRPr lang="el-GR" dirty="0" smtClean="0"/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48112244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391</Words>
  <Application>Microsoft Office PowerPoint</Application>
  <PresentationFormat>Ευρεία οθόνη</PresentationFormat>
  <Paragraphs>25</Paragraphs>
  <Slides>6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Θέμα του Office</vt:lpstr>
      <vt:lpstr>On/Off κριτήρια για δεκτές/μη δεκτές αιτήσεις απόσπασης</vt:lpstr>
      <vt:lpstr>On/Off κριτήρια για δεκτές/μη δεκτές αιτήσεις απόσπασης</vt:lpstr>
      <vt:lpstr>Γλωσσομάθεια</vt:lpstr>
      <vt:lpstr>Κριτήριο αβ) επιμορφώσεις</vt:lpstr>
      <vt:lpstr>Για την πλατφόρμα της μοριοδότησης</vt:lpstr>
      <vt:lpstr>Για τις ενστάσεις επί της μοριοδότησης (επόμενη φάση)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On/Off κριτήρια για δεκτές/μη δεκτές αιτήσεις θητείας</dc:title>
  <dc:creator>Δημήτριος Διαμαντίδης</dc:creator>
  <cp:lastModifiedBy>Δημήτριος Διαμαντίδης</cp:lastModifiedBy>
  <cp:revision>15</cp:revision>
  <dcterms:created xsi:type="dcterms:W3CDTF">2025-07-09T05:06:01Z</dcterms:created>
  <dcterms:modified xsi:type="dcterms:W3CDTF">2025-07-30T20:40:23Z</dcterms:modified>
</cp:coreProperties>
</file>